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2" r:id="rId2"/>
    <p:sldId id="286" r:id="rId3"/>
    <p:sldId id="263" r:id="rId4"/>
    <p:sldId id="281" r:id="rId5"/>
    <p:sldId id="282" r:id="rId6"/>
    <p:sldId id="279" r:id="rId7"/>
    <p:sldId id="265" r:id="rId8"/>
    <p:sldId id="283" r:id="rId9"/>
    <p:sldId id="284" r:id="rId10"/>
    <p:sldId id="266" r:id="rId11"/>
    <p:sldId id="267" r:id="rId12"/>
    <p:sldId id="285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1A3BAA-BEBD-43BC-A7F8-DA4FCB5F5B90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F2488-325C-42E5-9B07-CBD19A59E7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966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987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008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8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0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1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65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75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6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184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5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73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5ADB3-2238-403D-9537-C58414720545}" type="datetimeFigureOut">
              <a:rPr lang="en-US" smtClean="0"/>
              <a:pPr/>
              <a:t>6/18/2012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3FE86-7356-4BD9-ACB0-FEC1D40410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rgbClr val="1C9FA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0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i="0" kern="1200">
          <a:solidFill>
            <a:schemeClr val="tx1"/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http://blog.targethealth.com/wp-content/uploads/2010/02/20100203-3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http://www.biomedresearches.com/root/images/mri_schematic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http://www.biomedresearches.com/root/images/mri_schematic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file://localhost/http://1.imimg.com/data/U/J/MY-233635/eeg-machine_10812520_250x250.jpg" TargetMode="Externa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file://localhost/http://www.biomedresearches.com/root/images/mri_schematic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2392362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Neurological Disorders</a:t>
            </a:r>
            <a:br>
              <a:rPr lang="en-US" dirty="0" smtClean="0"/>
            </a:br>
            <a:r>
              <a:rPr lang="en-US" smtClean="0"/>
              <a:t>Lesson 1.3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1542871"/>
            <a:ext cx="64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Gill Sans"/>
                <a:cs typeface="Gill Sans"/>
              </a:rPr>
              <a:t>How can we study the behaving brain?</a:t>
            </a:r>
            <a:endParaRPr lang="en-US" sz="3600" b="1" dirty="0">
              <a:latin typeface="Gill Sans"/>
              <a:cs typeface="Gill Sans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6657"/>
            <a:ext cx="3466908" cy="3061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0" name="Picture 5" descr="EEG c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6" y="3269551"/>
            <a:ext cx="2443163" cy="3062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620" y="2743200"/>
            <a:ext cx="2268496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4418424" y="1637072"/>
            <a:ext cx="3909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="1" dirty="0" smtClean="0"/>
              <a:t>Jesse’s </a:t>
            </a:r>
            <a:r>
              <a:rPr lang="en-US" sz="3000" b="1" dirty="0"/>
              <a:t>brain </a:t>
            </a:r>
            <a:r>
              <a:rPr lang="en-US" sz="3000" b="1" dirty="0" smtClean="0"/>
              <a:t>at </a:t>
            </a:r>
            <a:r>
              <a:rPr lang="en-US" sz="3000" b="1" dirty="0"/>
              <a:t>autopsy</a:t>
            </a:r>
          </a:p>
        </p:txBody>
      </p:sp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16150"/>
            <a:ext cx="5486400" cy="365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" y="2895600"/>
            <a:ext cx="32004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533400" y="5465802"/>
            <a:ext cx="22916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="1" dirty="0"/>
              <a:t>Normal brain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horrible accident…</a:t>
            </a:r>
            <a:endParaRPr lang="en-US" dirty="0"/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28600" y="1417638"/>
            <a:ext cx="26097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="1" dirty="0" smtClean="0"/>
              <a:t>Sagittal section</a:t>
            </a:r>
            <a:endParaRPr lang="en-US" sz="3000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228600" y="1417638"/>
            <a:ext cx="26584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="1" dirty="0"/>
              <a:t>Coronal section</a:t>
            </a: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162175"/>
            <a:ext cx="4800600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28975"/>
            <a:ext cx="3583459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722122" y="5723965"/>
            <a:ext cx="229161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="1" dirty="0"/>
              <a:t>Normal brain</a:t>
            </a:r>
          </a:p>
        </p:txBody>
      </p:sp>
      <p:sp>
        <p:nvSpPr>
          <p:cNvPr id="6" name="Title 7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/>
              <a:t>Agenesis of the Corpus Callosum</a:t>
            </a:r>
            <a:endParaRPr lang="en-US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484006" y="1637072"/>
            <a:ext cx="39097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="1" dirty="0" smtClean="0"/>
              <a:t>Jesse’s </a:t>
            </a:r>
            <a:r>
              <a:rPr lang="en-US" sz="3000" b="1" dirty="0"/>
              <a:t>brain </a:t>
            </a:r>
            <a:r>
              <a:rPr lang="en-US" sz="3000" b="1" dirty="0" smtClean="0"/>
              <a:t>at </a:t>
            </a:r>
            <a:r>
              <a:rPr lang="en-US" sz="3000" b="1" dirty="0"/>
              <a:t>autopsy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PET, MRI and EEG 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455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27432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609600" y="4267200"/>
            <a:ext cx="36811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baseline="30000" dirty="0"/>
              <a:t>18</a:t>
            </a:r>
            <a:r>
              <a:rPr lang="en-US" sz="3000" dirty="0"/>
              <a:t>Fluorodeoxyglucose</a:t>
            </a:r>
          </a:p>
          <a:p>
            <a:r>
              <a:rPr lang="en-US" sz="3000" dirty="0"/>
              <a:t>Half life = 110 minutes</a:t>
            </a:r>
          </a:p>
        </p:txBody>
      </p:sp>
      <p:pic>
        <p:nvPicPr>
          <p:cNvPr id="143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3586163" cy="269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5715000" y="5257800"/>
            <a:ext cx="20697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PET scanner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/>
              <a:t>Positron Emission Tomography (PET)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4" descr="PET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2805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2013"/>
            <a:ext cx="34290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2811462" y="1371600"/>
            <a:ext cx="32083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b="1" dirty="0"/>
              <a:t>Horizontal sections</a:t>
            </a: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740661" y="5334000"/>
            <a:ext cx="23741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/>
              <a:t>Normal brain</a:t>
            </a:r>
          </a:p>
        </p:txBody>
      </p:sp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4495800" y="5308937"/>
            <a:ext cx="4495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Area of </a:t>
            </a:r>
            <a:r>
              <a:rPr lang="en-US" sz="3000" dirty="0" smtClean="0"/>
              <a:t>abnormal activity </a:t>
            </a:r>
            <a:r>
              <a:rPr lang="en-US" sz="3000" dirty="0"/>
              <a:t>(seizure)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/>
              <a:t>Positron Emission Tomography (PET)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4" descr="PET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280511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2013"/>
            <a:ext cx="3429000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2811462" y="1371600"/>
            <a:ext cx="36655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b="1" dirty="0"/>
              <a:t>Horizontal sections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1752600" y="5334000"/>
            <a:ext cx="2590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/>
              <a:t>Normal brain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876800" y="5334000"/>
            <a:ext cx="411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/>
              <a:t>Area of </a:t>
            </a:r>
            <a:r>
              <a:rPr lang="en-US" sz="3000" dirty="0" smtClean="0"/>
              <a:t>abnormal activity </a:t>
            </a:r>
            <a:r>
              <a:rPr lang="en-US" sz="3000" dirty="0"/>
              <a:t>in </a:t>
            </a:r>
            <a:r>
              <a:rPr lang="en-US" sz="3000" dirty="0" smtClean="0"/>
              <a:t>Alzheimer</a:t>
            </a:r>
            <a:r>
              <a:rPr lang="ja-JP" altLang="en-US" sz="3000" dirty="0" smtClean="0"/>
              <a:t>’</a:t>
            </a:r>
            <a:r>
              <a:rPr lang="en-US" sz="3000" dirty="0" err="1" smtClean="0"/>
              <a:t>s</a:t>
            </a:r>
            <a:r>
              <a:rPr lang="en-US" sz="3000" dirty="0"/>
              <a:t> </a:t>
            </a:r>
            <a:r>
              <a:rPr lang="en-US" sz="3000" dirty="0" smtClean="0"/>
              <a:t>patient</a:t>
            </a:r>
            <a:endParaRPr lang="en-US" sz="30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/>
              <a:t>Positron Emission Tomography (PET)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1295400" y="5486400"/>
            <a:ext cx="344464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Brain showing tumor</a:t>
            </a:r>
          </a:p>
        </p:txBody>
      </p:sp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5410200" y="4800600"/>
            <a:ext cx="29117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/>
              <a:t>Area of abnormal</a:t>
            </a:r>
          </a:p>
          <a:p>
            <a:r>
              <a:rPr lang="en-US" sz="3000"/>
              <a:t>activity (seizure)</a:t>
            </a:r>
          </a:p>
        </p:txBody>
      </p:sp>
      <p:pic>
        <p:nvPicPr>
          <p:cNvPr id="5128" name="il_fi" descr="http://blog.targethealth.com/wp-content/uploads/2010/02/20100203-3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3360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209800"/>
            <a:ext cx="381000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Line 10"/>
          <p:cNvSpPr>
            <a:spLocks noChangeShapeType="1"/>
          </p:cNvSpPr>
          <p:nvPr/>
        </p:nvSpPr>
        <p:spPr bwMode="auto">
          <a:xfrm rot="5400000" flipH="1">
            <a:off x="8153400" y="3429000"/>
            <a:ext cx="381000" cy="3810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811462" y="1371600"/>
            <a:ext cx="36655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b="1" dirty="0"/>
              <a:t>Horizontal sections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dirty="0" smtClean="0"/>
              <a:t>Positron Emission Tomography (PET)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il_fi" descr="http://www.biomedresearches.com/root/images/mri_schematic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2926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429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155" name="Rectangle 11"/>
          <p:cNvSpPr>
            <a:spLocks noChangeArrowheads="1"/>
          </p:cNvSpPr>
          <p:nvPr/>
        </p:nvSpPr>
        <p:spPr bwMode="auto">
          <a:xfrm>
            <a:off x="1219200" y="5694402"/>
            <a:ext cx="260138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Hydrogen atom</a:t>
            </a:r>
          </a:p>
        </p:txBody>
      </p:sp>
      <p:sp>
        <p:nvSpPr>
          <p:cNvPr id="6156" name="Rectangle 12"/>
          <p:cNvSpPr>
            <a:spLocks noChangeArrowheads="1"/>
          </p:cNvSpPr>
          <p:nvPr/>
        </p:nvSpPr>
        <p:spPr bwMode="auto">
          <a:xfrm>
            <a:off x="5638800" y="5694402"/>
            <a:ext cx="213043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/>
              <a:t>MRI scanner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Magnetic Resonance Imaging (MRI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l_fi" descr="http://www.biomedresearches.com/root/images/mri_schematic.jpg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05000"/>
            <a:ext cx="4292600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381000" y="5257800"/>
            <a:ext cx="46482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/>
              <a:t>Hemoglobin:</a:t>
            </a:r>
            <a:r>
              <a:rPr lang="en-US" sz="3000" dirty="0" smtClean="0"/>
              <a:t> Oxygenation changes Fe </a:t>
            </a:r>
            <a:r>
              <a:rPr lang="en-US" sz="3000" dirty="0"/>
              <a:t>2+ to Fe 3+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5175777" y="5791200"/>
            <a:ext cx="282443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/>
              <a:t>MRI scanner</a:t>
            </a: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24100"/>
            <a:ext cx="22098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0321" y="268069"/>
            <a:ext cx="829648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Gill Sans"/>
                <a:cs typeface="Gill Sans"/>
              </a:rPr>
              <a:t>Functional Magnetic Resonance Imaging (</a:t>
            </a:r>
            <a:r>
              <a:rPr lang="en-US" sz="3600" b="1" dirty="0" err="1" smtClean="0">
                <a:latin typeface="Gill Sans"/>
                <a:cs typeface="Gill Sans"/>
              </a:rPr>
              <a:t>fMRI</a:t>
            </a:r>
            <a:r>
              <a:rPr lang="en-US" sz="3600" b="1" dirty="0" smtClean="0">
                <a:latin typeface="Gill Sans"/>
                <a:cs typeface="Gill Sans"/>
              </a:rPr>
              <a:t>)</a:t>
            </a:r>
            <a:endParaRPr lang="en-US" sz="3600" b="1" dirty="0"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79290"/>
            <a:ext cx="3402013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Line 8"/>
          <p:cNvSpPr>
            <a:spLocks noChangeShapeType="1"/>
          </p:cNvSpPr>
          <p:nvPr/>
        </p:nvSpPr>
        <p:spPr bwMode="auto">
          <a:xfrm flipH="1">
            <a:off x="2590800" y="1680865"/>
            <a:ext cx="609600" cy="1219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2879725" y="1314153"/>
            <a:ext cx="17248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Corpus callosum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990600" y="5567065"/>
            <a:ext cx="2743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/>
              <a:t>Structural MRI</a:t>
            </a:r>
          </a:p>
        </p:txBody>
      </p:sp>
      <p:pic>
        <p:nvPicPr>
          <p:cNvPr id="8203" name="Picture 5" descr="FM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9278"/>
            <a:ext cx="2857500" cy="381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800600" y="5537537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Functional </a:t>
            </a:r>
            <a:r>
              <a:rPr lang="en-US" sz="3000" dirty="0" smtClean="0"/>
              <a:t>MRI </a:t>
            </a:r>
          </a:p>
          <a:p>
            <a:r>
              <a:rPr lang="en-US" sz="3000" dirty="0" smtClean="0"/>
              <a:t>(</a:t>
            </a:r>
            <a:r>
              <a:rPr lang="en-US" sz="3000" dirty="0"/>
              <a:t>Subject read one word)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Magnetic Resonance Imaging (MRI)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last night’s homework with a partner.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0545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524000" y="5334000"/>
            <a:ext cx="1295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3000" dirty="0"/>
              <a:t>Tumor</a:t>
            </a: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4724401" y="5334000"/>
            <a:ext cx="36576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Agenesis of the corpus </a:t>
            </a:r>
            <a:r>
              <a:rPr lang="en-US" sz="3000" dirty="0" err="1"/>
              <a:t>callosum</a:t>
            </a:r>
            <a:endParaRPr lang="en-US" sz="3000" dirty="0"/>
          </a:p>
        </p:txBody>
      </p:sp>
      <p:pic>
        <p:nvPicPr>
          <p:cNvPr id="922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365760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3505200" cy="300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Magnetic Resonance Imaging (MRI)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5" descr="EEG c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1603375"/>
            <a:ext cx="2976563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6" descr="EEG electrod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95600"/>
            <a:ext cx="32766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il_fi" descr="http://1.imimg.com/data/U/J/MY-233635/eeg-machine_10812520_250x250.jpg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43000"/>
            <a:ext cx="1995488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1730316" y="5410200"/>
            <a:ext cx="77621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Cap</a:t>
            </a:r>
          </a:p>
        </p:txBody>
      </p:sp>
      <p:sp>
        <p:nvSpPr>
          <p:cNvPr id="10251" name="Rectangle 11"/>
          <p:cNvSpPr>
            <a:spLocks noChangeArrowheads="1"/>
          </p:cNvSpPr>
          <p:nvPr/>
        </p:nvSpPr>
        <p:spPr bwMode="auto">
          <a:xfrm>
            <a:off x="5159316" y="5943600"/>
            <a:ext cx="107470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Leads</a:t>
            </a:r>
          </a:p>
        </p:txBody>
      </p:sp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6530916" y="3124200"/>
            <a:ext cx="162248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Amplifier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Electroencephalopathy</a:t>
            </a:r>
            <a:r>
              <a:rPr lang="en-US" dirty="0"/>
              <a:t> (EEG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90800"/>
            <a:ext cx="38100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2286000" y="35814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685800" y="5080337"/>
            <a:ext cx="36078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Parietal area between</a:t>
            </a:r>
          </a:p>
          <a:p>
            <a:r>
              <a:rPr lang="en-US" sz="3000" dirty="0"/>
              <a:t>electrodes</a:t>
            </a:r>
          </a:p>
        </p:txBody>
      </p:sp>
      <p:sp>
        <p:nvSpPr>
          <p:cNvPr id="11277" name="Line 13"/>
          <p:cNvSpPr>
            <a:spLocks noChangeShapeType="1"/>
          </p:cNvSpPr>
          <p:nvPr/>
        </p:nvSpPr>
        <p:spPr bwMode="auto">
          <a:xfrm flipV="1">
            <a:off x="3810000" y="2667000"/>
            <a:ext cx="609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81000" y="1117937"/>
            <a:ext cx="339561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Neurons responsible</a:t>
            </a:r>
            <a:endParaRPr lang="en-US" sz="3000" dirty="0" smtClean="0"/>
          </a:p>
          <a:p>
            <a:r>
              <a:rPr lang="en-US" sz="3000" dirty="0"/>
              <a:t>f</a:t>
            </a:r>
            <a:r>
              <a:rPr lang="en-US" sz="3000" dirty="0" smtClean="0"/>
              <a:t>or </a:t>
            </a:r>
            <a:r>
              <a:rPr lang="en-US" sz="3000" dirty="0"/>
              <a:t>the signal</a:t>
            </a:r>
          </a:p>
        </p:txBody>
      </p:sp>
      <p:sp>
        <p:nvSpPr>
          <p:cNvPr id="11280" name="Line 16"/>
          <p:cNvSpPr>
            <a:spLocks noChangeShapeType="1"/>
          </p:cNvSpPr>
          <p:nvPr/>
        </p:nvSpPr>
        <p:spPr bwMode="auto">
          <a:xfrm>
            <a:off x="990600" y="2133600"/>
            <a:ext cx="0" cy="914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8" descr="Awake EE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057400"/>
            <a:ext cx="4635500" cy="420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2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Gill Sans"/>
                <a:ea typeface="+mj-ea"/>
                <a:cs typeface="Gill Sans"/>
              </a:defRPr>
            </a:lvl1pPr>
          </a:lstStyle>
          <a:p>
            <a:r>
              <a:rPr lang="en-US" smtClean="0"/>
              <a:t>Electroencephalopathy (EEG)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872629" y="1205929"/>
            <a:ext cx="739874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>
                <a:cs typeface="Gill Sans"/>
              </a:rPr>
              <a:t>Jesse arrives at the clinic, he is 14 months old</a:t>
            </a: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759927"/>
            <a:ext cx="4749800" cy="356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04800" y="5308937"/>
            <a:ext cx="8534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000" dirty="0"/>
              <a:t>Though he looks normal in many </a:t>
            </a:r>
            <a:r>
              <a:rPr lang="en-US" sz="3000" dirty="0" smtClean="0"/>
              <a:t>respects, </a:t>
            </a:r>
            <a:r>
              <a:rPr lang="en-US" sz="3000" dirty="0"/>
              <a:t>his parents are worried about him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Study: Jesse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Developmental Milestones by End of 1</a:t>
            </a:r>
            <a:r>
              <a:rPr lang="en-US" baseline="30000" dirty="0" smtClean="0"/>
              <a:t>st</a:t>
            </a:r>
            <a:r>
              <a:rPr lang="en-US" dirty="0" smtClean="0"/>
              <a:t>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Reaches sitting position without assistance. </a:t>
            </a:r>
          </a:p>
          <a:p>
            <a:r>
              <a:rPr lang="en-US" dirty="0" smtClean="0"/>
              <a:t>Crawls forward on belly. </a:t>
            </a:r>
          </a:p>
          <a:p>
            <a:r>
              <a:rPr lang="en-US" dirty="0"/>
              <a:t>Finds hidden objects easily. </a:t>
            </a:r>
            <a:endParaRPr lang="en-US" dirty="0" smtClean="0"/>
          </a:p>
          <a:p>
            <a:r>
              <a:rPr lang="en-US" dirty="0"/>
              <a:t>Looks at correct picture when the image is named. </a:t>
            </a:r>
          </a:p>
          <a:p>
            <a:r>
              <a:rPr lang="en-US" dirty="0" smtClean="0"/>
              <a:t>Uses gestures, such as waving or shaking head.</a:t>
            </a:r>
          </a:p>
          <a:p>
            <a:r>
              <a:rPr lang="en-US" dirty="0" smtClean="0"/>
              <a:t>Repeats sounds or gestures for attention.</a:t>
            </a:r>
          </a:p>
          <a:p>
            <a:r>
              <a:rPr lang="en-US" dirty="0" smtClean="0"/>
              <a:t>Says single words (“mama” or “dada”).</a:t>
            </a:r>
          </a:p>
          <a:p>
            <a:r>
              <a:rPr lang="en-US" dirty="0" smtClean="0"/>
              <a:t>Responds to simple verbal requests.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59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Developmental Milestones by End of 1</a:t>
            </a:r>
            <a:r>
              <a:rPr lang="en-US" baseline="30000" dirty="0" smtClean="0"/>
              <a:t>st</a:t>
            </a:r>
            <a:r>
              <a:rPr lang="en-US" dirty="0" smtClean="0"/>
              <a:t> Year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Reaches sitting position without assistance. </a:t>
            </a:r>
          </a:p>
          <a:p>
            <a:r>
              <a:rPr lang="en-US" dirty="0" smtClean="0"/>
              <a:t>Crawls forward on belly. </a:t>
            </a:r>
          </a:p>
          <a:p>
            <a:r>
              <a:rPr lang="en-US" b="1" dirty="0"/>
              <a:t>Finds hidden objects easily. </a:t>
            </a:r>
            <a:endParaRPr lang="en-US" b="1" dirty="0" smtClean="0"/>
          </a:p>
          <a:p>
            <a:r>
              <a:rPr lang="en-US" b="1" dirty="0"/>
              <a:t>Looks at correct picture when the image is named. </a:t>
            </a:r>
          </a:p>
          <a:p>
            <a:r>
              <a:rPr lang="en-US" dirty="0" smtClean="0"/>
              <a:t>Uses gestures, such as waving or shaking head.</a:t>
            </a:r>
          </a:p>
          <a:p>
            <a:r>
              <a:rPr lang="en-US" b="1" dirty="0" smtClean="0"/>
              <a:t>Repeats sounds or gestures for attention.</a:t>
            </a:r>
          </a:p>
          <a:p>
            <a:r>
              <a:rPr lang="en-US" dirty="0" smtClean="0"/>
              <a:t>Says single words (“mama” or “dada”).</a:t>
            </a:r>
          </a:p>
          <a:p>
            <a:r>
              <a:rPr lang="en-US" b="1" dirty="0" smtClean="0"/>
              <a:t>Responds to simple verbal requests.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216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Jesse comes back to the clinic.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 developmental delays have not resolved and he is now displaying certain attention deficit behaviors that sometimes become self-destructive.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would you do after testing these behaviors?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7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4724400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Attention Deficit Disorder Drugs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359274"/>
            <a:ext cx="8229600" cy="196532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Ritalin is a mild central nervous system stimulant.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It affects chemicals in the brain that contribute to hyperactivity and impulse control.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Tests to Diagnose Jesse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9600" y="1879920"/>
            <a:ext cx="15664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PET S</a:t>
            </a:r>
            <a:r>
              <a:rPr lang="en-US" sz="3000" dirty="0" smtClean="0"/>
              <a:t>can</a:t>
            </a:r>
            <a:endParaRPr lang="en-US" sz="30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98045" y="1884403"/>
            <a:ext cx="8178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 smtClean="0"/>
              <a:t>MRI</a:t>
            </a:r>
            <a:endParaRPr lang="en-US" sz="3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504825" y="1884403"/>
            <a:ext cx="7973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 smtClean="0"/>
              <a:t>EEG</a:t>
            </a:r>
            <a:endParaRPr lang="en-US" sz="3000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2" y="2828365"/>
            <a:ext cx="2702829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l_fi" descr="http://www.biomedresearches.com/root/images/mri_schematic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42" y="2666886"/>
            <a:ext cx="3235258" cy="248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EEG c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504165"/>
            <a:ext cx="2243384" cy="2811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0218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test would you order for Jesse?</a:t>
            </a:r>
            <a:endParaRPr lang="en-US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609600" y="1879920"/>
            <a:ext cx="156645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/>
              <a:t>PET S</a:t>
            </a:r>
            <a:r>
              <a:rPr lang="en-US" sz="3000" dirty="0" smtClean="0"/>
              <a:t>can</a:t>
            </a:r>
            <a:endParaRPr lang="en-US" sz="30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209694" y="1884403"/>
            <a:ext cx="8178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 smtClean="0"/>
              <a:t>MRI</a:t>
            </a:r>
            <a:endParaRPr lang="en-US" sz="300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7315200" y="1884403"/>
            <a:ext cx="79733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 smtClean="0"/>
              <a:t>EEG</a:t>
            </a:r>
            <a:endParaRPr lang="en-US" sz="3000" dirty="0"/>
          </a:p>
        </p:txBody>
      </p:sp>
      <p:pic>
        <p:nvPicPr>
          <p:cNvPr id="11" name="Picture 4" descr="PET 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0" y="2667000"/>
            <a:ext cx="2754294" cy="2992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439" y="2662518"/>
            <a:ext cx="2802361" cy="297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Awake EE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660" y="2667000"/>
            <a:ext cx="2842340" cy="257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89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446</Words>
  <Application>Microsoft Office PowerPoint</Application>
  <PresentationFormat>On-screen Show (4:3)</PresentationFormat>
  <Paragraphs>90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Neurological Disorders Lesson 1.3 </vt:lpstr>
      <vt:lpstr>Do Now</vt:lpstr>
      <vt:lpstr>Case Study: Jesse</vt:lpstr>
      <vt:lpstr>Developmental Milestones by End of 1st Year</vt:lpstr>
      <vt:lpstr>Developmental Milestones by End of 1st Year</vt:lpstr>
      <vt:lpstr>Jesse comes back to the clinic. </vt:lpstr>
      <vt:lpstr>Attention Deficit Disorder Drugs</vt:lpstr>
      <vt:lpstr>Activity: Tests to Diagnose Jesse</vt:lpstr>
      <vt:lpstr>What test would you order for Jesse?</vt:lpstr>
      <vt:lpstr>A horrible accident…</vt:lpstr>
      <vt:lpstr>PowerPoint Presentation</vt:lpstr>
      <vt:lpstr>PET, MRI and EEG Additional Slides</vt:lpstr>
      <vt:lpstr>PowerPoint Presentation</vt:lpstr>
      <vt:lpstr>PowerPoint Presentation</vt:lpstr>
      <vt:lpstr>PowerPoint Presentation</vt:lpstr>
      <vt:lpstr>PowerPoint Presentation</vt:lpstr>
      <vt:lpstr>Magnetic Resonance Imaging (MRI)</vt:lpstr>
      <vt:lpstr>PowerPoint Presentation</vt:lpstr>
      <vt:lpstr>PowerPoint Presentation</vt:lpstr>
      <vt:lpstr>PowerPoint Presentation</vt:lpstr>
      <vt:lpstr>Electroencephalopathy (EEG)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Senses In the Brain</dc:title>
  <dc:creator>KatieJeff</dc:creator>
  <cp:lastModifiedBy>Katie</cp:lastModifiedBy>
  <cp:revision>39</cp:revision>
  <dcterms:created xsi:type="dcterms:W3CDTF">2012-02-01T20:57:00Z</dcterms:created>
  <dcterms:modified xsi:type="dcterms:W3CDTF">2012-06-18T14:39:31Z</dcterms:modified>
</cp:coreProperties>
</file>